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Lato Hairline"/>
      <p:regular r:id="rId16"/>
      <p:bold r:id="rId17"/>
      <p:italic r:id="rId18"/>
      <p:boldItalic r:id="rId19"/>
    </p:embeddedFont>
    <p:embeddedFont>
      <p:font typeface="Lato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Light-regular.fntdata"/><Relationship Id="rId11" Type="http://schemas.openxmlformats.org/officeDocument/2006/relationships/slide" Target="slides/slide7.xml"/><Relationship Id="rId22" Type="http://schemas.openxmlformats.org/officeDocument/2006/relationships/font" Target="fonts/LatoLight-italic.fntdata"/><Relationship Id="rId10" Type="http://schemas.openxmlformats.org/officeDocument/2006/relationships/slide" Target="slides/slide6.xml"/><Relationship Id="rId21" Type="http://schemas.openxmlformats.org/officeDocument/2006/relationships/font" Target="fonts/Lato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atoHairline-bold.fntdata"/><Relationship Id="rId16" Type="http://schemas.openxmlformats.org/officeDocument/2006/relationships/font" Target="fonts/LatoHairline-regular.fntdata"/><Relationship Id="rId5" Type="http://schemas.openxmlformats.org/officeDocument/2006/relationships/slide" Target="slides/slide1.xml"/><Relationship Id="rId19" Type="http://schemas.openxmlformats.org/officeDocument/2006/relationships/font" Target="fonts/LatoHairline-boldItalic.fntdata"/><Relationship Id="rId6" Type="http://schemas.openxmlformats.org/officeDocument/2006/relationships/slide" Target="slides/slide2.xml"/><Relationship Id="rId18" Type="http://schemas.openxmlformats.org/officeDocument/2006/relationships/font" Target="fonts/LatoHairlin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648bcc5d7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648bcc5d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Non-parametric -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solidFill>
                  <a:schemeClr val="dk1"/>
                </a:solidFill>
              </a:rPr>
              <a:t>means that it does not make any assumptions on the underlying data distribution.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Basically, the model structure is determined from the data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This is why it is really good for classification problems.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Lazy - this doesn’t mean it is sleeping on the job, it means that it does not use the training data points to do any </a:t>
            </a:r>
            <a:r>
              <a:rPr i="1" lang="en">
                <a:solidFill>
                  <a:schemeClr val="dk1"/>
                </a:solidFill>
              </a:rPr>
              <a:t>generalization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. In other words, there is </a:t>
            </a:r>
            <a:r>
              <a:rPr i="1" lang="en">
                <a:solidFill>
                  <a:schemeClr val="dk1"/>
                </a:solidFill>
              </a:rPr>
              <a:t>no explicit training phase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or it is very minimal. This also means that the training phase is pretty fast 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Prediction is based of the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648bcc5d7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648bcc5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An object is classified by a majority vote of its neighbors, with the object being assigned to the class most common among its k nearest neighbors.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The number k determines the amount of closest neighbours that we compare our new data point to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screen are graphs showing the difference the value k makes when separating two values into their classes.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If you watch carefully, you can see that the boundary becomes smoother with increasing value of K. With K increasing to infinity it finally becomes all blue or all red depending on the total majority. So we have to hit that sweet spot for K that is optimal. When we get into code play about with the value of K to find that value.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55bca0a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55bca0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10" name="Google Shape;10;p2"/>
          <p:cNvPicPr preferRelativeResize="0"/>
          <p:nvPr/>
        </p:nvPicPr>
        <p:blipFill rotWithShape="1">
          <a:blip r:embed="rId3">
            <a:alphaModFix/>
          </a:blip>
          <a:srcRect b="0" l="55211" r="0" t="0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3.png"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999999"/>
                </a:solidFill>
              </a:defRPr>
            </a:lvl1pPr>
            <a:lvl2pPr lvl="1" rtl="0" algn="ctr">
              <a:buNone/>
              <a:defRPr>
                <a:solidFill>
                  <a:srgbClr val="999999"/>
                </a:solidFill>
              </a:defRPr>
            </a:lvl2pPr>
            <a:lvl3pPr lvl="2" rtl="0" algn="ctr">
              <a:buNone/>
              <a:defRPr>
                <a:solidFill>
                  <a:srgbClr val="999999"/>
                </a:solidFill>
              </a:defRPr>
            </a:lvl3pPr>
            <a:lvl4pPr lvl="3" rtl="0" algn="ctr">
              <a:buNone/>
              <a:defRPr>
                <a:solidFill>
                  <a:srgbClr val="999999"/>
                </a:solidFill>
              </a:defRPr>
            </a:lvl4pPr>
            <a:lvl5pPr lvl="4" rtl="0" algn="ctr">
              <a:buNone/>
              <a:defRPr>
                <a:solidFill>
                  <a:srgbClr val="999999"/>
                </a:solidFill>
              </a:defRPr>
            </a:lvl5pPr>
            <a:lvl6pPr lvl="5" rtl="0" algn="ctr">
              <a:buNone/>
              <a:defRPr>
                <a:solidFill>
                  <a:srgbClr val="999999"/>
                </a:solidFill>
              </a:defRPr>
            </a:lvl6pPr>
            <a:lvl7pPr lvl="6" rtl="0" algn="ctr">
              <a:buNone/>
              <a:defRPr>
                <a:solidFill>
                  <a:srgbClr val="999999"/>
                </a:solidFill>
              </a:defRPr>
            </a:lvl7pPr>
            <a:lvl8pPr lvl="7" rtl="0" algn="ctr">
              <a:buNone/>
              <a:defRPr>
                <a:solidFill>
                  <a:srgbClr val="999999"/>
                </a:solidFill>
              </a:defRPr>
            </a:lvl8pPr>
            <a:lvl9pPr lvl="8" rtl="0" algn="ctr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aint_transparent1.png" id="55" name="Google Shape;55;p12"/>
          <p:cNvPicPr preferRelativeResize="0"/>
          <p:nvPr/>
        </p:nvPicPr>
        <p:blipFill rotWithShape="1">
          <a:blip r:embed="rId3">
            <a:alphaModFix/>
          </a:blip>
          <a:srcRect b="0" l="27161" r="0" t="0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49954" t="0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 sz="2400">
                <a:solidFill>
                  <a:srgbClr val="FFFFFF"/>
                </a:solidFill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2" name="Google Shape;2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33" name="Google Shape;3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4" name="Google Shape;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48" name="Google Shape;4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2601625" y="3277250"/>
            <a:ext cx="6185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Data Science and KNN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4294967295" type="ctrTitle"/>
          </p:nvPr>
        </p:nvSpPr>
        <p:spPr>
          <a:xfrm>
            <a:off x="2524850" y="2345350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Blast Off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20" name="Google Shape;120;p22"/>
          <p:cNvSpPr txBox="1"/>
          <p:nvPr>
            <p:ph idx="4294967295" type="subTitle"/>
          </p:nvPr>
        </p:nvSpPr>
        <p:spPr>
          <a:xfrm>
            <a:off x="2524850" y="3411555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That was an awful joke about getting stuck into code…...let’s all just move on…..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4752245" y="839202"/>
            <a:ext cx="1343513" cy="1361401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2" name="Google Shape;122;p22"/>
          <p:cNvSpPr/>
          <p:nvPr/>
        </p:nvSpPr>
        <p:spPr>
          <a:xfrm rot="1472949">
            <a:off x="3530682" y="1518930"/>
            <a:ext cx="785493" cy="76515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3" name="Google Shape;123;p22"/>
          <p:cNvSpPr/>
          <p:nvPr/>
        </p:nvSpPr>
        <p:spPr>
          <a:xfrm>
            <a:off x="4492396" y="709100"/>
            <a:ext cx="343890" cy="334173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4" name="Google Shape;124;p22"/>
          <p:cNvSpPr/>
          <p:nvPr/>
        </p:nvSpPr>
        <p:spPr>
          <a:xfrm rot="2487341">
            <a:off x="4271227" y="2225434"/>
            <a:ext cx="244676" cy="23776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4294967295" type="ctrTitle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31" name="Google Shape;131;p23"/>
          <p:cNvSpPr txBox="1"/>
          <p:nvPr>
            <p:ph idx="4294967295" type="subTitle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Any questions?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32" name="Google Shape;132;p23"/>
          <p:cNvSpPr txBox="1"/>
          <p:nvPr>
            <p:ph idx="4294967295" type="body"/>
          </p:nvPr>
        </p:nvSpPr>
        <p:spPr>
          <a:xfrm>
            <a:off x="2140050" y="2896928"/>
            <a:ext cx="4863900" cy="13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Come grab us at any point today!</a:t>
            </a:r>
            <a:endParaRPr sz="1400"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Or y</a:t>
            </a:r>
            <a:r>
              <a:rPr lang="en" sz="1400">
                <a:solidFill>
                  <a:srgbClr val="FFFFFF"/>
                </a:solidFill>
              </a:rPr>
              <a:t>ou can find us at: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@Chloe_Thomp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@JakeYoung2410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4294967295" type="ctrTitle"/>
          </p:nvPr>
        </p:nvSpPr>
        <p:spPr>
          <a:xfrm>
            <a:off x="1275150" y="233762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Hello!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 txBox="1"/>
          <p:nvPr>
            <p:ph idx="4294967295" type="subTitle"/>
          </p:nvPr>
        </p:nvSpPr>
        <p:spPr>
          <a:xfrm>
            <a:off x="1275150" y="3345594"/>
            <a:ext cx="65937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I am Chloe 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I am here because I love to teach and am one of AI NI’s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Lead mentors for our Academy meetups. 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You can find me at @Chloe_Thomp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4294967295" type="ctrTitle"/>
          </p:nvPr>
        </p:nvSpPr>
        <p:spPr>
          <a:xfrm>
            <a:off x="1275150" y="233762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Hello!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73" name="Google Shape;73;p15"/>
          <p:cNvSpPr txBox="1"/>
          <p:nvPr>
            <p:ph idx="4294967295" type="subTitle"/>
          </p:nvPr>
        </p:nvSpPr>
        <p:spPr>
          <a:xfrm>
            <a:off x="1275150" y="3345594"/>
            <a:ext cx="65937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I am Jake 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I am here because SOMETHING  and am one of </a:t>
            </a:r>
            <a:r>
              <a:rPr lang="en" sz="1400">
                <a:solidFill>
                  <a:schemeClr val="lt1"/>
                </a:solidFill>
              </a:rPr>
              <a:t>AI NI’s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Lead mentors for our Academy meetups. 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You can find me at @JakeYoung2410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1.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KNN</a:t>
            </a:r>
            <a:endParaRPr/>
          </a:p>
        </p:txBody>
      </p:sp>
      <p:sp>
        <p:nvSpPr>
          <p:cNvPr id="80" name="Google Shape;80;p16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“KNN is a non-parametric, lazy learning algorithm”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No..but what is it?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Non-parametric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Lazy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/>
              <a:t>It is purely based on feature similarity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179450" y="481750"/>
            <a:ext cx="6419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does it look like</a:t>
            </a:r>
            <a:r>
              <a:rPr lang="en"/>
              <a:t>?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25" y="1579225"/>
            <a:ext cx="4522600" cy="33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457200" y="46182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difference in K</a:t>
            </a:r>
            <a:endParaRPr/>
          </a:p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575" y="1435725"/>
            <a:ext cx="3924525" cy="1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588" y="3279025"/>
            <a:ext cx="3924525" cy="178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